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88" r:id="rId2"/>
    <p:sldId id="283" r:id="rId3"/>
    <p:sldId id="284" r:id="rId4"/>
    <p:sldId id="289" r:id="rId5"/>
    <p:sldId id="285" r:id="rId6"/>
    <p:sldId id="290" r:id="rId7"/>
    <p:sldId id="286" r:id="rId8"/>
    <p:sldId id="291" r:id="rId9"/>
    <p:sldId id="292" r:id="rId10"/>
    <p:sldId id="2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3"/>
    <p:restoredTop sz="93505"/>
  </p:normalViewPr>
  <p:slideViewPr>
    <p:cSldViewPr snapToGrid="0" snapToObjects="1">
      <p:cViewPr varScale="1">
        <p:scale>
          <a:sx n="107" d="100"/>
          <a:sy n="107"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126F3-F976-CD41-86E9-5C38563B58B8}"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CBD82F-517D-2B4E-9B16-321C677A0005}" type="slidenum">
              <a:rPr lang="en-US" smtClean="0"/>
              <a:t>‹#›</a:t>
            </a:fld>
            <a:endParaRPr lang="en-US"/>
          </a:p>
        </p:txBody>
      </p:sp>
    </p:spTree>
    <p:extLst>
      <p:ext uri="{BB962C8B-B14F-4D97-AF65-F5344CB8AC3E}">
        <p14:creationId xmlns:p14="http://schemas.microsoft.com/office/powerpoint/2010/main" val="112069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531C6-46FB-C240-9F3C-BE6C1BB9A9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31B77F-BD94-AF4B-86DA-709A132645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65D9C3-846D-7F4A-A084-513338B5356E}"/>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5" name="Footer Placeholder 4">
            <a:extLst>
              <a:ext uri="{FF2B5EF4-FFF2-40B4-BE49-F238E27FC236}">
                <a16:creationId xmlns:a16="http://schemas.microsoft.com/office/drawing/2014/main" id="{F5CFE480-826D-BB4F-99A1-4667B6FFC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C1304-6DBE-F046-B63F-96CB42CFA8BE}"/>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425088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14F6F-011F-E443-92F7-1677AE8A0E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3199F4-E122-7744-A81F-FF97388905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C706B-6D3B-BC44-A1FF-FEEB271B4C11}"/>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5" name="Footer Placeholder 4">
            <a:extLst>
              <a:ext uri="{FF2B5EF4-FFF2-40B4-BE49-F238E27FC236}">
                <a16:creationId xmlns:a16="http://schemas.microsoft.com/office/drawing/2014/main" id="{3B9B048B-3938-4C43-A1D5-203115ABF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600C78-E765-C749-9E33-4F8D8AA88A70}"/>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37088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8C940E-FCF3-8F4E-BAF9-FE0DD49D43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658527-9EF3-7D4A-801C-3202DAF07B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8D0CC-7FF1-434E-ACA2-03165FCBC4CC}"/>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5" name="Footer Placeholder 4">
            <a:extLst>
              <a:ext uri="{FF2B5EF4-FFF2-40B4-BE49-F238E27FC236}">
                <a16:creationId xmlns:a16="http://schemas.microsoft.com/office/drawing/2014/main" id="{8B0E8AAB-1B26-5146-B181-FA78801139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97CD9-E1F0-2C40-B70A-6A0E3B1CAF95}"/>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142976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E1D8-38ED-D848-B125-129C285FDF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CE1475-6074-2641-B1F0-086ECBE5E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D3342-0147-8945-AD54-E8FFF1DE43E0}"/>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5" name="Footer Placeholder 4">
            <a:extLst>
              <a:ext uri="{FF2B5EF4-FFF2-40B4-BE49-F238E27FC236}">
                <a16:creationId xmlns:a16="http://schemas.microsoft.com/office/drawing/2014/main" id="{B0E0DDD9-0E8C-4C4F-9902-6E6A58849F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005B9-A3D6-6F41-A002-90E6C70F7BC9}"/>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3050732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13F2-196E-5D47-A012-B7EA61E8EF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277FC7-4C8C-844E-B115-F5F6398FA6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107195-D7BA-5842-A7F4-191AA42CC502}"/>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5" name="Footer Placeholder 4">
            <a:extLst>
              <a:ext uri="{FF2B5EF4-FFF2-40B4-BE49-F238E27FC236}">
                <a16:creationId xmlns:a16="http://schemas.microsoft.com/office/drawing/2014/main" id="{F7164B9E-5EAD-D64A-B243-FEA5CEC2F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6409B-0DFC-7447-AED5-491589EA1DD8}"/>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337591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895A-5625-174C-BA5C-87494523F5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700B9-EBC9-1A42-A964-20DA7885C2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F44600-B7A5-914F-ADD8-8C18AD6507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9A1BFB-8D04-F840-98D8-0DB713F54B2E}"/>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6" name="Footer Placeholder 5">
            <a:extLst>
              <a:ext uri="{FF2B5EF4-FFF2-40B4-BE49-F238E27FC236}">
                <a16:creationId xmlns:a16="http://schemas.microsoft.com/office/drawing/2014/main" id="{F24C4480-90FF-9143-8EE3-00B88CDC71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9ADFDD-88FB-4C4A-8B68-7EF6C749822C}"/>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129208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EE145-EA59-BB4E-B629-6117D0CF9B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4701FC-A263-F44A-9723-62B06B31D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024DD2-94C2-EC43-ACA0-172D2ECEE9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4B60D4-E379-9A41-967C-C0311F77F5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934C8B-35F1-D54C-9526-219771A5F7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32CF57-9F5A-774C-B592-F153696E553F}"/>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8" name="Footer Placeholder 7">
            <a:extLst>
              <a:ext uri="{FF2B5EF4-FFF2-40B4-BE49-F238E27FC236}">
                <a16:creationId xmlns:a16="http://schemas.microsoft.com/office/drawing/2014/main" id="{6E27026E-0E18-424E-BA20-6C829E25D6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0A36EF-D9C1-0549-9EA5-DDB09A6A11B9}"/>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236238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F21D-CCE3-D140-9BAB-9DE1563FBE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C61197-C9AA-F140-B2F9-653681DA5FE4}"/>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4" name="Footer Placeholder 3">
            <a:extLst>
              <a:ext uri="{FF2B5EF4-FFF2-40B4-BE49-F238E27FC236}">
                <a16:creationId xmlns:a16="http://schemas.microsoft.com/office/drawing/2014/main" id="{392B80BD-4458-0042-8BAD-0C65FC5FD2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FB039D-2D80-FF4D-B9E5-60EDDC9D440A}"/>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330298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C557E2-0469-CC49-9883-0D09EDFC4D60}"/>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3" name="Footer Placeholder 2">
            <a:extLst>
              <a:ext uri="{FF2B5EF4-FFF2-40B4-BE49-F238E27FC236}">
                <a16:creationId xmlns:a16="http://schemas.microsoft.com/office/drawing/2014/main" id="{6D50EE71-8F7B-7346-A56A-757945E01F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7F35BF-1C12-EF40-A5C9-B3BF9B979D19}"/>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355849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CC80-A305-DE42-806E-3F106F25F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C8FFEC-6AA1-FE44-A6A2-CA2E3D12A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A1A703-AE7E-0F4A-ADF4-5B1C5A763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521595-5236-ED4E-995A-81657D748F43}"/>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6" name="Footer Placeholder 5">
            <a:extLst>
              <a:ext uri="{FF2B5EF4-FFF2-40B4-BE49-F238E27FC236}">
                <a16:creationId xmlns:a16="http://schemas.microsoft.com/office/drawing/2014/main" id="{EB9322F9-2128-CC42-B09B-E14BA2EC4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9EDBE3-91FF-9F46-BC20-DACBE98E7818}"/>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186228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06BA0-516B-FF45-B2F3-37CE35F0C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1F1276-D91E-784D-98CE-FA4FF01710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E1862F-A2D2-BA4F-A7D6-1F9FBC68B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DFC39E-3E0D-D44B-A337-05C108BAE56B}"/>
              </a:ext>
            </a:extLst>
          </p:cNvPr>
          <p:cNvSpPr>
            <a:spLocks noGrp="1"/>
          </p:cNvSpPr>
          <p:nvPr>
            <p:ph type="dt" sz="half" idx="10"/>
          </p:nvPr>
        </p:nvSpPr>
        <p:spPr/>
        <p:txBody>
          <a:bodyPr/>
          <a:lstStyle/>
          <a:p>
            <a:fld id="{34B1DB17-E5EA-9B4F-9BEE-78DC09E70810}" type="datetimeFigureOut">
              <a:rPr lang="en-US" smtClean="0"/>
              <a:t>10/20/2020</a:t>
            </a:fld>
            <a:endParaRPr lang="en-US"/>
          </a:p>
        </p:txBody>
      </p:sp>
      <p:sp>
        <p:nvSpPr>
          <p:cNvPr id="6" name="Footer Placeholder 5">
            <a:extLst>
              <a:ext uri="{FF2B5EF4-FFF2-40B4-BE49-F238E27FC236}">
                <a16:creationId xmlns:a16="http://schemas.microsoft.com/office/drawing/2014/main" id="{13D1C9AB-3CBB-1F49-9992-7794FFA4C9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2F811-AB03-5747-A6EE-2D5218C0FAA2}"/>
              </a:ext>
            </a:extLst>
          </p:cNvPr>
          <p:cNvSpPr>
            <a:spLocks noGrp="1"/>
          </p:cNvSpPr>
          <p:nvPr>
            <p:ph type="sldNum" sz="quarter" idx="12"/>
          </p:nvPr>
        </p:nvSpPr>
        <p:spPr/>
        <p:txBody>
          <a:bodyPr/>
          <a:lstStyle/>
          <a:p>
            <a:fld id="{51B0FEE2-1678-9549-90A2-7B679628DD5D}" type="slidenum">
              <a:rPr lang="en-US" smtClean="0"/>
              <a:t>‹#›</a:t>
            </a:fld>
            <a:endParaRPr lang="en-US"/>
          </a:p>
        </p:txBody>
      </p:sp>
    </p:spTree>
    <p:extLst>
      <p:ext uri="{BB962C8B-B14F-4D97-AF65-F5344CB8AC3E}">
        <p14:creationId xmlns:p14="http://schemas.microsoft.com/office/powerpoint/2010/main" val="400049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DEB476-C07A-5449-86EF-D1DE354BF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994B86-2A91-E54F-A4C8-B813A5B42C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DE872-7081-E741-8D1A-E649B35D7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1DB17-E5EA-9B4F-9BEE-78DC09E70810}" type="datetimeFigureOut">
              <a:rPr lang="en-US" smtClean="0"/>
              <a:t>10/20/2020</a:t>
            </a:fld>
            <a:endParaRPr lang="en-US"/>
          </a:p>
        </p:txBody>
      </p:sp>
      <p:sp>
        <p:nvSpPr>
          <p:cNvPr id="5" name="Footer Placeholder 4">
            <a:extLst>
              <a:ext uri="{FF2B5EF4-FFF2-40B4-BE49-F238E27FC236}">
                <a16:creationId xmlns:a16="http://schemas.microsoft.com/office/drawing/2014/main" id="{9FC9A6E2-23FA-9D4B-A02D-F841A56F35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65E04E-5165-1444-822E-DC726A015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0FEE2-1678-9549-90A2-7B679628DD5D}" type="slidenum">
              <a:rPr lang="en-US" smtClean="0"/>
              <a:t>‹#›</a:t>
            </a:fld>
            <a:endParaRPr lang="en-US"/>
          </a:p>
        </p:txBody>
      </p:sp>
    </p:spTree>
    <p:extLst>
      <p:ext uri="{BB962C8B-B14F-4D97-AF65-F5344CB8AC3E}">
        <p14:creationId xmlns:p14="http://schemas.microsoft.com/office/powerpoint/2010/main" val="227175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a:t>
            </a:r>
            <a:r>
              <a:rPr lang="en-GB" dirty="0" err="1">
                <a:solidFill>
                  <a:schemeClr val="accent1">
                    <a:lumMod val="75000"/>
                  </a:schemeClr>
                </a:solidFill>
              </a:rPr>
              <a:t>Hecksher</a:t>
            </a:r>
            <a:r>
              <a:rPr lang="en-GB" dirty="0">
                <a:solidFill>
                  <a:schemeClr val="accent1">
                    <a:lumMod val="75000"/>
                  </a:schemeClr>
                </a:solidFill>
              </a:rPr>
              <a:t>-Ohlin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1329061" cy="3200876"/>
          </a:xfrm>
          <a:prstGeom prst="rect">
            <a:avLst/>
          </a:prstGeom>
          <a:noFill/>
        </p:spPr>
        <p:txBody>
          <a:bodyPr wrap="square" rtlCol="0">
            <a:spAutoFit/>
          </a:bodyPr>
          <a:lstStyle/>
          <a:p>
            <a:pPr marL="342900" indent="-342900" algn="just">
              <a:buAutoNum type="arabicPeriod"/>
            </a:pPr>
            <a:r>
              <a:rPr lang="en-GB" dirty="0">
                <a:solidFill>
                  <a:schemeClr val="accent5">
                    <a:lumMod val="75000"/>
                  </a:schemeClr>
                </a:solidFill>
              </a:rPr>
              <a:t>Consider two countries, Spain and Italy, where the only two factors of production are capital and </a:t>
            </a:r>
            <a:r>
              <a:rPr lang="en-GB" dirty="0" err="1">
                <a:solidFill>
                  <a:schemeClr val="accent5">
                    <a:lumMod val="75000"/>
                  </a:schemeClr>
                </a:solidFill>
              </a:rPr>
              <a:t>labor</a:t>
            </a:r>
            <a:r>
              <a:rPr lang="en-GB" dirty="0">
                <a:solidFill>
                  <a:schemeClr val="accent5">
                    <a:lumMod val="75000"/>
                  </a:schemeClr>
                </a:solidFill>
              </a:rPr>
              <a:t>. Spain has 100 units of capital and 400 units of </a:t>
            </a:r>
            <a:r>
              <a:rPr lang="en-GB" dirty="0" err="1">
                <a:solidFill>
                  <a:schemeClr val="accent5">
                    <a:lumMod val="75000"/>
                  </a:schemeClr>
                </a:solidFill>
              </a:rPr>
              <a:t>labor</a:t>
            </a:r>
            <a:r>
              <a:rPr lang="en-GB" dirty="0">
                <a:solidFill>
                  <a:schemeClr val="accent5">
                    <a:lumMod val="75000"/>
                  </a:schemeClr>
                </a:solidFill>
              </a:rPr>
              <a:t>. Italy has 200 units of capital and 100 units of </a:t>
            </a:r>
            <a:r>
              <a:rPr lang="en-GB" dirty="0" err="1">
                <a:solidFill>
                  <a:schemeClr val="accent5">
                    <a:lumMod val="75000"/>
                  </a:schemeClr>
                </a:solidFill>
              </a:rPr>
              <a:t>labor</a:t>
            </a:r>
            <a:r>
              <a:rPr lang="en-GB" dirty="0">
                <a:solidFill>
                  <a:schemeClr val="accent5">
                    <a:lumMod val="75000"/>
                  </a:schemeClr>
                </a:solidFill>
              </a:rPr>
              <a:t>. Both countries produce two goods, cheese and suits. The </a:t>
            </a:r>
            <a:r>
              <a:rPr lang="en-GB" dirty="0" err="1">
                <a:solidFill>
                  <a:schemeClr val="accent5">
                    <a:lumMod val="75000"/>
                  </a:schemeClr>
                </a:solidFill>
              </a:rPr>
              <a:t>labor</a:t>
            </a:r>
            <a:r>
              <a:rPr lang="en-GB" dirty="0">
                <a:solidFill>
                  <a:schemeClr val="accent5">
                    <a:lumMod val="75000"/>
                  </a:schemeClr>
                </a:solidFill>
              </a:rPr>
              <a:t> share in total production costs is 75% for cheese but only 25% for suits.</a:t>
            </a:r>
          </a:p>
          <a:p>
            <a:endParaRPr lang="en-GB" dirty="0">
              <a:solidFill>
                <a:schemeClr val="accent5">
                  <a:lumMod val="75000"/>
                </a:schemeClr>
              </a:solidFill>
            </a:endParaRPr>
          </a:p>
          <a:p>
            <a:r>
              <a:rPr lang="en-GB" dirty="0">
                <a:solidFill>
                  <a:schemeClr val="accent5">
                    <a:lumMod val="75000"/>
                  </a:schemeClr>
                </a:solidFill>
              </a:rPr>
              <a:t>a)  Is Italy capital abundant? Explain why </a:t>
            </a:r>
          </a:p>
          <a:p>
            <a:endParaRPr lang="en-GB" dirty="0">
              <a:solidFill>
                <a:schemeClr val="accent5">
                  <a:lumMod val="75000"/>
                </a:schemeClr>
              </a:solidFill>
            </a:endParaRPr>
          </a:p>
          <a:p>
            <a:r>
              <a:rPr lang="en-GB" dirty="0">
                <a:solidFill>
                  <a:schemeClr val="accent5">
                    <a:lumMod val="75000"/>
                  </a:schemeClr>
                </a:solidFill>
              </a:rPr>
              <a:t>b)  Are suits capital intensive? Explain why </a:t>
            </a:r>
          </a:p>
          <a:p>
            <a:endParaRPr lang="en-GB" dirty="0">
              <a:solidFill>
                <a:schemeClr val="accent5">
                  <a:lumMod val="75000"/>
                </a:schemeClr>
              </a:solidFill>
            </a:endParaRPr>
          </a:p>
          <a:p>
            <a:r>
              <a:rPr lang="en-GB" dirty="0">
                <a:solidFill>
                  <a:schemeClr val="accent5">
                    <a:lumMod val="75000"/>
                  </a:schemeClr>
                </a:solidFill>
              </a:rPr>
              <a:t>c)  Which good will Italy export under free trade? </a:t>
            </a:r>
          </a:p>
          <a:p>
            <a:endParaRPr lang="en-US" sz="2200" dirty="0">
              <a:solidFill>
                <a:schemeClr val="accent1"/>
              </a:solidFill>
            </a:endParaRPr>
          </a:p>
        </p:txBody>
      </p:sp>
    </p:spTree>
    <p:extLst>
      <p:ext uri="{BB962C8B-B14F-4D97-AF65-F5344CB8AC3E}">
        <p14:creationId xmlns:p14="http://schemas.microsoft.com/office/powerpoint/2010/main" val="88348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HO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285007" y="724399"/>
            <a:ext cx="11329061" cy="5632311"/>
          </a:xfrm>
          <a:prstGeom prst="rect">
            <a:avLst/>
          </a:prstGeom>
          <a:noFill/>
        </p:spPr>
        <p:txBody>
          <a:bodyPr wrap="square" rtlCol="0">
            <a:spAutoFit/>
          </a:bodyPr>
          <a:lstStyle/>
          <a:p>
            <a:r>
              <a:rPr lang="en-GB" dirty="0">
                <a:solidFill>
                  <a:schemeClr val="accent5">
                    <a:lumMod val="75000"/>
                  </a:schemeClr>
                </a:solidFill>
              </a:rPr>
              <a:t>5. Consider two countries, Vietnam and China, producing two goods, textile and televisions. Suppose that textile is relatively </a:t>
            </a:r>
            <a:r>
              <a:rPr lang="en-GB" dirty="0" err="1">
                <a:solidFill>
                  <a:schemeClr val="accent5">
                    <a:lumMod val="75000"/>
                  </a:schemeClr>
                </a:solidFill>
              </a:rPr>
              <a:t>labor</a:t>
            </a:r>
            <a:r>
              <a:rPr lang="en-GB" dirty="0">
                <a:solidFill>
                  <a:schemeClr val="accent5">
                    <a:lumMod val="75000"/>
                  </a:schemeClr>
                </a:solidFill>
              </a:rPr>
              <a:t> intensive. Vietnam has 20 units of capital and 16 units of </a:t>
            </a:r>
            <a:r>
              <a:rPr lang="en-GB" dirty="0" err="1">
                <a:solidFill>
                  <a:schemeClr val="accent5">
                    <a:lumMod val="75000"/>
                  </a:schemeClr>
                </a:solidFill>
              </a:rPr>
              <a:t>labor</a:t>
            </a:r>
            <a:r>
              <a:rPr lang="en-GB" dirty="0">
                <a:solidFill>
                  <a:schemeClr val="accent5">
                    <a:lumMod val="75000"/>
                  </a:schemeClr>
                </a:solidFill>
              </a:rPr>
              <a:t> and China has 300 units of capital and 150 units of </a:t>
            </a:r>
            <a:r>
              <a:rPr lang="en-GB" dirty="0" err="1">
                <a:solidFill>
                  <a:schemeClr val="accent5">
                    <a:lumMod val="75000"/>
                  </a:schemeClr>
                </a:solidFill>
              </a:rPr>
              <a:t>labor</a:t>
            </a:r>
            <a:r>
              <a:rPr lang="en-GB" dirty="0">
                <a:solidFill>
                  <a:schemeClr val="accent5">
                    <a:lumMod val="75000"/>
                  </a:schemeClr>
                </a:solidFill>
              </a:rPr>
              <a:t>.</a:t>
            </a:r>
          </a:p>
          <a:p>
            <a:endParaRPr lang="en-GB" dirty="0">
              <a:solidFill>
                <a:schemeClr val="accent5">
                  <a:lumMod val="75000"/>
                </a:schemeClr>
              </a:solidFill>
            </a:endParaRPr>
          </a:p>
          <a:p>
            <a:r>
              <a:rPr lang="en-GB" dirty="0">
                <a:solidFill>
                  <a:schemeClr val="accent5">
                    <a:lumMod val="75000"/>
                  </a:schemeClr>
                </a:solidFill>
              </a:rPr>
              <a:t>a) Which country is relatively capital-abundant? Explain </a:t>
            </a:r>
          </a:p>
          <a:p>
            <a:r>
              <a:rPr lang="en-GB" dirty="0"/>
              <a:t>Vietnam is </a:t>
            </a:r>
            <a:r>
              <a:rPr lang="en-GB" dirty="0" err="1"/>
              <a:t>labor</a:t>
            </a:r>
            <a:r>
              <a:rPr lang="en-GB" dirty="0"/>
              <a:t>-abundant because the </a:t>
            </a:r>
            <a:r>
              <a:rPr lang="en-GB" dirty="0" err="1"/>
              <a:t>labor</a:t>
            </a:r>
            <a:r>
              <a:rPr lang="en-GB" dirty="0"/>
              <a:t>/capital ratio in Vietnam exceeds that in China. </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b) Which country will export textiles? Explain </a:t>
            </a:r>
          </a:p>
          <a:p>
            <a:r>
              <a:rPr lang="en-GB" dirty="0"/>
              <a:t>Vietnam will export textile because it is </a:t>
            </a:r>
            <a:r>
              <a:rPr lang="en-GB" dirty="0" err="1"/>
              <a:t>labor</a:t>
            </a:r>
            <a:r>
              <a:rPr lang="en-GB" dirty="0"/>
              <a:t>-abundant. </a:t>
            </a:r>
          </a:p>
          <a:p>
            <a:endParaRPr lang="en-GB" dirty="0">
              <a:solidFill>
                <a:schemeClr val="accent5">
                  <a:lumMod val="75000"/>
                </a:schemeClr>
              </a:solidFill>
            </a:endParaRPr>
          </a:p>
          <a:p>
            <a:r>
              <a:rPr lang="en-GB" dirty="0">
                <a:solidFill>
                  <a:schemeClr val="accent5">
                    <a:lumMod val="75000"/>
                  </a:schemeClr>
                </a:solidFill>
              </a:rPr>
              <a:t>c) In Vietnam the production of which good decreases under trade? In China?</a:t>
            </a:r>
          </a:p>
          <a:p>
            <a:r>
              <a:rPr lang="en-GB" dirty="0"/>
              <a:t>In Vietnam the production of televisions will decrease, whereas the production of textile will decrease in China. </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d) In China, is the relative price of televisions higher under free trade or no trade? Explain </a:t>
            </a:r>
          </a:p>
          <a:p>
            <a:r>
              <a:rPr lang="en-GB" dirty="0"/>
              <a:t>The relative price of televisions is higher under free trade than no trade because China is capital-abundant relative to Vietnam and the production of television is capital- intensive. </a:t>
            </a:r>
          </a:p>
          <a:p>
            <a:endParaRPr lang="en-GB" dirty="0">
              <a:solidFill>
                <a:schemeClr val="accent5">
                  <a:lumMod val="75000"/>
                </a:schemeClr>
              </a:solidFill>
            </a:endParaRPr>
          </a:p>
          <a:p>
            <a:r>
              <a:rPr lang="en-GB" dirty="0">
                <a:solidFill>
                  <a:schemeClr val="accent5">
                    <a:lumMod val="75000"/>
                  </a:schemeClr>
                </a:solidFill>
              </a:rPr>
              <a:t>e) Which group benefits from trade in China? In Vietnam? </a:t>
            </a:r>
          </a:p>
          <a:p>
            <a:r>
              <a:rPr lang="en-GB" dirty="0"/>
              <a:t>From the </a:t>
            </a:r>
            <a:r>
              <a:rPr lang="en-GB" dirty="0" err="1"/>
              <a:t>Stolper</a:t>
            </a:r>
            <a:r>
              <a:rPr lang="en-GB" dirty="0"/>
              <a:t>-Samuelson theorem, the real rental on capital will increase so that capital owners in China and </a:t>
            </a:r>
            <a:r>
              <a:rPr lang="en-GB" dirty="0" err="1"/>
              <a:t>labor</a:t>
            </a:r>
            <a:r>
              <a:rPr lang="en-GB" dirty="0"/>
              <a:t> in Vietnam will benefit. </a:t>
            </a:r>
            <a:endParaRPr lang="en-GB" sz="2400" dirty="0"/>
          </a:p>
        </p:txBody>
      </p:sp>
    </p:spTree>
    <p:extLst>
      <p:ext uri="{BB962C8B-B14F-4D97-AF65-F5344CB8AC3E}">
        <p14:creationId xmlns:p14="http://schemas.microsoft.com/office/powerpoint/2010/main" val="69988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a:t>
            </a:r>
            <a:r>
              <a:rPr lang="en-GB" dirty="0" err="1">
                <a:solidFill>
                  <a:schemeClr val="accent1">
                    <a:lumMod val="75000"/>
                  </a:schemeClr>
                </a:solidFill>
              </a:rPr>
              <a:t>Hecksher</a:t>
            </a:r>
            <a:r>
              <a:rPr lang="en-GB" dirty="0">
                <a:solidFill>
                  <a:schemeClr val="accent1">
                    <a:lumMod val="75000"/>
                  </a:schemeClr>
                </a:solidFill>
              </a:rPr>
              <a:t>-Ohlin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902532"/>
            <a:ext cx="11329061" cy="6247864"/>
          </a:xfrm>
          <a:prstGeom prst="rect">
            <a:avLst/>
          </a:prstGeom>
          <a:noFill/>
        </p:spPr>
        <p:txBody>
          <a:bodyPr wrap="square" rtlCol="0">
            <a:spAutoFit/>
          </a:bodyPr>
          <a:lstStyle/>
          <a:p>
            <a:pPr marL="342900" indent="-342900" algn="just">
              <a:buAutoNum type="arabicPeriod"/>
            </a:pPr>
            <a:r>
              <a:rPr lang="en-GB" dirty="0">
                <a:solidFill>
                  <a:schemeClr val="accent5">
                    <a:lumMod val="75000"/>
                  </a:schemeClr>
                </a:solidFill>
              </a:rPr>
              <a:t>Consider two countries, Spain and Italy, where the only two factors of production are capital and </a:t>
            </a:r>
            <a:r>
              <a:rPr lang="en-GB" dirty="0" err="1">
                <a:solidFill>
                  <a:schemeClr val="accent5">
                    <a:lumMod val="75000"/>
                  </a:schemeClr>
                </a:solidFill>
              </a:rPr>
              <a:t>labor</a:t>
            </a:r>
            <a:r>
              <a:rPr lang="en-GB" dirty="0">
                <a:solidFill>
                  <a:schemeClr val="accent5">
                    <a:lumMod val="75000"/>
                  </a:schemeClr>
                </a:solidFill>
              </a:rPr>
              <a:t>. Spain has 100 units of capital and 400 units of </a:t>
            </a:r>
            <a:r>
              <a:rPr lang="en-GB" dirty="0" err="1">
                <a:solidFill>
                  <a:schemeClr val="accent5">
                    <a:lumMod val="75000"/>
                  </a:schemeClr>
                </a:solidFill>
              </a:rPr>
              <a:t>labor</a:t>
            </a:r>
            <a:r>
              <a:rPr lang="en-GB" dirty="0">
                <a:solidFill>
                  <a:schemeClr val="accent5">
                    <a:lumMod val="75000"/>
                  </a:schemeClr>
                </a:solidFill>
              </a:rPr>
              <a:t>. Italy has 200 units of capital and 100 units of </a:t>
            </a:r>
            <a:r>
              <a:rPr lang="en-GB" dirty="0" err="1">
                <a:solidFill>
                  <a:schemeClr val="accent5">
                    <a:lumMod val="75000"/>
                  </a:schemeClr>
                </a:solidFill>
              </a:rPr>
              <a:t>labor</a:t>
            </a:r>
            <a:r>
              <a:rPr lang="en-GB" dirty="0">
                <a:solidFill>
                  <a:schemeClr val="accent5">
                    <a:lumMod val="75000"/>
                  </a:schemeClr>
                </a:solidFill>
              </a:rPr>
              <a:t>. Both countries produce two goods, cheese and suits. The </a:t>
            </a:r>
            <a:r>
              <a:rPr lang="en-GB" dirty="0" err="1">
                <a:solidFill>
                  <a:schemeClr val="accent5">
                    <a:lumMod val="75000"/>
                  </a:schemeClr>
                </a:solidFill>
              </a:rPr>
              <a:t>labor</a:t>
            </a:r>
            <a:r>
              <a:rPr lang="en-GB" dirty="0">
                <a:solidFill>
                  <a:schemeClr val="accent5">
                    <a:lumMod val="75000"/>
                  </a:schemeClr>
                </a:solidFill>
              </a:rPr>
              <a:t> share in total production costs is 75% for cheese but only 25% for suits.</a:t>
            </a:r>
          </a:p>
          <a:p>
            <a:endParaRPr lang="en-GB" dirty="0">
              <a:solidFill>
                <a:schemeClr val="accent5">
                  <a:lumMod val="75000"/>
                </a:schemeClr>
              </a:solidFill>
            </a:endParaRPr>
          </a:p>
          <a:p>
            <a:pPr marL="342900" indent="-342900">
              <a:buAutoNum type="alphaLcParenR"/>
            </a:pPr>
            <a:r>
              <a:rPr lang="en-GB" dirty="0">
                <a:solidFill>
                  <a:schemeClr val="accent5">
                    <a:lumMod val="75000"/>
                  </a:schemeClr>
                </a:solidFill>
              </a:rPr>
              <a:t> Is Italy capital abundant? Explain why</a:t>
            </a:r>
          </a:p>
          <a:p>
            <a:pPr marL="342900" indent="-342900">
              <a:buAutoNum type="alphaLcParenR"/>
            </a:pPr>
            <a:endParaRPr lang="en-GB" dirty="0">
              <a:solidFill>
                <a:schemeClr val="accent5">
                  <a:lumMod val="75000"/>
                </a:schemeClr>
              </a:solidFill>
            </a:endParaRPr>
          </a:p>
          <a:p>
            <a:r>
              <a:rPr lang="en-GB" dirty="0"/>
              <a:t>Because the </a:t>
            </a:r>
            <a:r>
              <a:rPr lang="en-GB" dirty="0" err="1"/>
              <a:t>labor</a:t>
            </a:r>
            <a:r>
              <a:rPr lang="en-GB" dirty="0"/>
              <a:t>/capital ratio is higher in Spain than Italy (</a:t>
            </a:r>
            <a:r>
              <a:rPr lang="en-PT" dirty="0"/>
              <a:t>400 / 100 &gt; 100 / 200), </a:t>
            </a:r>
            <a:r>
              <a:rPr lang="en-GB" dirty="0"/>
              <a:t>Spain is </a:t>
            </a:r>
            <a:r>
              <a:rPr lang="en-GB" dirty="0" err="1"/>
              <a:t>labor</a:t>
            </a:r>
            <a:r>
              <a:rPr lang="en-GB" dirty="0"/>
              <a:t> abundant and Italy is capital abundant.</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b)  Are suits capital intensive? Explain why</a:t>
            </a:r>
          </a:p>
          <a:p>
            <a:endParaRPr lang="en-GB" dirty="0">
              <a:solidFill>
                <a:schemeClr val="accent5">
                  <a:lumMod val="75000"/>
                </a:schemeClr>
              </a:solidFill>
            </a:endParaRPr>
          </a:p>
          <a:p>
            <a:r>
              <a:rPr lang="en-GB" dirty="0"/>
              <a:t>Yes. Cheese is more </a:t>
            </a:r>
            <a:r>
              <a:rPr lang="en-GB" dirty="0" err="1"/>
              <a:t>labor-intensive</a:t>
            </a:r>
            <a:r>
              <a:rPr lang="en-GB" dirty="0"/>
              <a:t> than suits because the share of total revenue paid to </a:t>
            </a:r>
            <a:r>
              <a:rPr lang="en-GB" dirty="0" err="1"/>
              <a:t>labor</a:t>
            </a:r>
            <a:r>
              <a:rPr lang="en-GB" dirty="0"/>
              <a:t> in the former (75%) is more than that share in the latter (25%).</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c)  Which good will Italy export under free trade? </a:t>
            </a:r>
          </a:p>
          <a:p>
            <a:endParaRPr lang="en-GB" dirty="0"/>
          </a:p>
          <a:p>
            <a:r>
              <a:rPr lang="en-GB" dirty="0"/>
              <a:t>Under free trade, Italy will export suits. The no-trade relative price of suits in Italy is lower than the free-trade relative price because Italy is capital-abundant. According to the Heckscher-Ohlin theorem, when the two countries engage in trade, Italy will export the good that uses intensively the factor of production it has in abundance. Therefore, Italy will export suits. </a:t>
            </a:r>
          </a:p>
          <a:p>
            <a:endParaRPr lang="en-US" sz="2200" dirty="0">
              <a:solidFill>
                <a:schemeClr val="accent1"/>
              </a:solidFill>
            </a:endParaRPr>
          </a:p>
        </p:txBody>
      </p:sp>
    </p:spTree>
    <p:extLst>
      <p:ext uri="{BB962C8B-B14F-4D97-AF65-F5344CB8AC3E}">
        <p14:creationId xmlns:p14="http://schemas.microsoft.com/office/powerpoint/2010/main" val="130901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The HO model</a:t>
            </a: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0735295" cy="1477328"/>
          </a:xfrm>
          <a:prstGeom prst="rect">
            <a:avLst/>
          </a:prstGeom>
          <a:noFill/>
        </p:spPr>
        <p:txBody>
          <a:bodyPr wrap="square" rtlCol="0">
            <a:spAutoFit/>
          </a:bodyPr>
          <a:lstStyle/>
          <a:p>
            <a:pPr algn="just"/>
            <a:r>
              <a:rPr lang="en-GB" dirty="0">
                <a:solidFill>
                  <a:schemeClr val="accent5">
                    <a:lumMod val="75000"/>
                  </a:schemeClr>
                </a:solidFill>
              </a:rPr>
              <a:t>2. Suppose two countries, Greece and Australia, produce wine and wheat using </a:t>
            </a:r>
            <a:r>
              <a:rPr lang="en-GB" dirty="0" err="1">
                <a:solidFill>
                  <a:schemeClr val="accent5">
                    <a:lumMod val="75000"/>
                  </a:schemeClr>
                </a:solidFill>
              </a:rPr>
              <a:t>labor</a:t>
            </a:r>
            <a:r>
              <a:rPr lang="en-GB" dirty="0">
                <a:solidFill>
                  <a:schemeClr val="accent5">
                    <a:lumMod val="75000"/>
                  </a:schemeClr>
                </a:solidFill>
              </a:rPr>
              <a:t> and capital as factors of production. Suppose Greece is capital-abundant and wheat production is </a:t>
            </a:r>
            <a:r>
              <a:rPr lang="en-GB" dirty="0" err="1">
                <a:solidFill>
                  <a:schemeClr val="accent5">
                    <a:lumMod val="75000"/>
                  </a:schemeClr>
                </a:solidFill>
              </a:rPr>
              <a:t>labor-intensive</a:t>
            </a:r>
            <a:r>
              <a:rPr lang="en-GB" dirty="0">
                <a:solidFill>
                  <a:schemeClr val="accent5">
                    <a:lumMod val="75000"/>
                  </a:schemeClr>
                </a:solidFill>
              </a:rPr>
              <a:t>. For each of the following, indicate whether there is an increase, decrease, no change, or unable to determine, as the two countries shift from autarky to free trade:</a:t>
            </a:r>
          </a:p>
          <a:p>
            <a:endParaRPr lang="en-US" dirty="0">
              <a:solidFill>
                <a:schemeClr val="accent1"/>
              </a:solidFill>
            </a:endParaRPr>
          </a:p>
        </p:txBody>
      </p:sp>
      <p:graphicFrame>
        <p:nvGraphicFramePr>
          <p:cNvPr id="6" name="Table 5">
            <a:extLst>
              <a:ext uri="{FF2B5EF4-FFF2-40B4-BE49-F238E27FC236}">
                <a16:creationId xmlns:a16="http://schemas.microsoft.com/office/drawing/2014/main" id="{A0960C6B-D9A3-524E-A243-B8AFCCB5B52B}"/>
              </a:ext>
            </a:extLst>
          </p:cNvPr>
          <p:cNvGraphicFramePr>
            <a:graphicFrameLocks noGrp="1"/>
          </p:cNvGraphicFramePr>
          <p:nvPr>
            <p:extLst>
              <p:ext uri="{D42A27DB-BD31-4B8C-83A1-F6EECF244321}">
                <p14:modId xmlns:p14="http://schemas.microsoft.com/office/powerpoint/2010/main" val="3544176033"/>
              </p:ext>
            </p:extLst>
          </p:nvPr>
        </p:nvGraphicFramePr>
        <p:xfrm>
          <a:off x="434439" y="2452536"/>
          <a:ext cx="10515600" cy="1341120"/>
        </p:xfrm>
        <a:graphic>
          <a:graphicData uri="http://schemas.openxmlformats.org/drawingml/2006/table">
            <a:tbl>
              <a:tblPr/>
              <a:tblGrid>
                <a:gridCol w="3128158">
                  <a:extLst>
                    <a:ext uri="{9D8B030D-6E8A-4147-A177-3AD203B41FA5}">
                      <a16:colId xmlns:a16="http://schemas.microsoft.com/office/drawing/2014/main" val="1878734245"/>
                    </a:ext>
                  </a:extLst>
                </a:gridCol>
                <a:gridCol w="3669476">
                  <a:extLst>
                    <a:ext uri="{9D8B030D-6E8A-4147-A177-3AD203B41FA5}">
                      <a16:colId xmlns:a16="http://schemas.microsoft.com/office/drawing/2014/main" val="3935898106"/>
                    </a:ext>
                  </a:extLst>
                </a:gridCol>
                <a:gridCol w="3717966">
                  <a:extLst>
                    <a:ext uri="{9D8B030D-6E8A-4147-A177-3AD203B41FA5}">
                      <a16:colId xmlns:a16="http://schemas.microsoft.com/office/drawing/2014/main" val="187760657"/>
                    </a:ext>
                  </a:extLst>
                </a:gridCol>
              </a:tblGrid>
              <a:tr h="0">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GB" sz="1600" b="1" dirty="0">
                          <a:solidFill>
                            <a:schemeClr val="accent5">
                              <a:lumMod val="75000"/>
                            </a:schemeClr>
                          </a:solidFill>
                          <a:effectLst/>
                          <a:latin typeface="Calibri" panose="020F0502020204030204" pitchFamily="34" charset="0"/>
                        </a:rPr>
                        <a:t>Greece </a:t>
                      </a:r>
                      <a:endParaRPr lang="en-GB" sz="1600" b="1"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GB" sz="1600" b="1" dirty="0">
                          <a:solidFill>
                            <a:schemeClr val="accent5">
                              <a:lumMod val="75000"/>
                            </a:schemeClr>
                          </a:solidFill>
                          <a:effectLst/>
                          <a:latin typeface="Calibri" panose="020F0502020204030204" pitchFamily="34" charset="0"/>
                        </a:rPr>
                        <a:t>Australia </a:t>
                      </a:r>
                      <a:endParaRPr lang="en-GB" sz="1600" b="1"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222098"/>
                  </a:ext>
                </a:extLst>
              </a:tr>
              <a:tr h="0">
                <a:tc>
                  <a:txBody>
                    <a:bodyPr/>
                    <a:lstStyle/>
                    <a:p>
                      <a:pPr algn="l"/>
                      <a:r>
                        <a:rPr lang="en-GB" sz="1600" dirty="0">
                          <a:solidFill>
                            <a:schemeClr val="accent5">
                              <a:lumMod val="75000"/>
                            </a:schemeClr>
                          </a:solidFill>
                          <a:effectLst/>
                          <a:latin typeface="Calibri" panose="020F0502020204030204" pitchFamily="34" charset="0"/>
                        </a:rPr>
                        <a:t>Relative price of wine </a:t>
                      </a:r>
                      <a:endParaRPr lang="en-GB"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endParaRPr lang="en-PT" sz="160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840523"/>
                  </a:ext>
                </a:extLst>
              </a:tr>
              <a:tr h="0">
                <a:tc>
                  <a:txBody>
                    <a:bodyPr/>
                    <a:lstStyle/>
                    <a:p>
                      <a:pPr algn="l"/>
                      <a:r>
                        <a:rPr lang="en-GB" sz="1600">
                          <a:solidFill>
                            <a:schemeClr val="accent5">
                              <a:lumMod val="75000"/>
                            </a:schemeClr>
                          </a:solidFill>
                          <a:effectLst/>
                          <a:latin typeface="Calibri" panose="020F0502020204030204" pitchFamily="34" charset="0"/>
                        </a:rPr>
                        <a:t>Quantity of wine production </a:t>
                      </a:r>
                      <a:endParaRPr lang="en-GB" sz="160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062306"/>
                  </a:ext>
                </a:extLst>
              </a:tr>
              <a:tr h="0">
                <a:tc>
                  <a:txBody>
                    <a:bodyPr/>
                    <a:lstStyle/>
                    <a:p>
                      <a:pPr algn="l"/>
                      <a:r>
                        <a:rPr lang="en-GB" sz="1600" dirty="0">
                          <a:solidFill>
                            <a:schemeClr val="accent5">
                              <a:lumMod val="75000"/>
                            </a:schemeClr>
                          </a:solidFill>
                          <a:effectLst/>
                          <a:latin typeface="Calibri" panose="020F0502020204030204" pitchFamily="34" charset="0"/>
                        </a:rPr>
                        <a:t>Quantity of wheat production </a:t>
                      </a:r>
                      <a:endParaRPr lang="en-GB"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519206"/>
                  </a:ext>
                </a:extLst>
              </a:tr>
            </a:tbl>
          </a:graphicData>
        </a:graphic>
      </p:graphicFrame>
      <p:pic>
        <p:nvPicPr>
          <p:cNvPr id="1039" name="Picture 15" descr="page1image383552">
            <a:extLst>
              <a:ext uri="{FF2B5EF4-FFF2-40B4-BE49-F238E27FC236}">
                <a16:creationId xmlns:a16="http://schemas.microsoft.com/office/drawing/2014/main" id="{5283C6C2-86D7-FC45-825D-31226A8053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4688"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page1image380096">
            <a:extLst>
              <a:ext uri="{FF2B5EF4-FFF2-40B4-BE49-F238E27FC236}">
                <a16:creationId xmlns:a16="http://schemas.microsoft.com/office/drawing/2014/main" id="{2A37D0FA-1956-1B49-B464-9D4AFA45A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882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page1image32064832">
            <a:extLst>
              <a:ext uri="{FF2B5EF4-FFF2-40B4-BE49-F238E27FC236}">
                <a16:creationId xmlns:a16="http://schemas.microsoft.com/office/drawing/2014/main" id="{013A57FD-D121-8845-BF69-49BD9956D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3600"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page1image383744">
            <a:extLst>
              <a:ext uri="{FF2B5EF4-FFF2-40B4-BE49-F238E27FC236}">
                <a16:creationId xmlns:a16="http://schemas.microsoft.com/office/drawing/2014/main" id="{81A32163-020D-1247-8F9A-FB8F581DB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37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page1image392000">
            <a:extLst>
              <a:ext uri="{FF2B5EF4-FFF2-40B4-BE49-F238E27FC236}">
                <a16:creationId xmlns:a16="http://schemas.microsoft.com/office/drawing/2014/main" id="{9DE9482C-14C9-FA46-B41C-2D7C43F766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150"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248256">
            <a:extLst>
              <a:ext uri="{FF2B5EF4-FFF2-40B4-BE49-F238E27FC236}">
                <a16:creationId xmlns:a16="http://schemas.microsoft.com/office/drawing/2014/main" id="{98BFB4B1-FF30-4348-B4B1-C3D16035DE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792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249792">
            <a:extLst>
              <a:ext uri="{FF2B5EF4-FFF2-40B4-BE49-F238E27FC236}">
                <a16:creationId xmlns:a16="http://schemas.microsoft.com/office/drawing/2014/main" id="{F42E5557-5D8A-3F46-B41B-77876462D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700"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age1image250176">
            <a:extLst>
              <a:ext uri="{FF2B5EF4-FFF2-40B4-BE49-F238E27FC236}">
                <a16:creationId xmlns:a16="http://schemas.microsoft.com/office/drawing/2014/main" id="{A6C99EEA-2F58-5B4A-AFCD-34A02BA8D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747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page1image251520">
            <a:extLst>
              <a:ext uri="{FF2B5EF4-FFF2-40B4-BE49-F238E27FC236}">
                <a16:creationId xmlns:a16="http://schemas.microsoft.com/office/drawing/2014/main" id="{98B7D3F9-19B2-EF46-AA77-6F3413EACD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3857625"/>
            <a:ext cx="127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4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The HO model</a:t>
            </a: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0735295" cy="1477328"/>
          </a:xfrm>
          <a:prstGeom prst="rect">
            <a:avLst/>
          </a:prstGeom>
          <a:noFill/>
        </p:spPr>
        <p:txBody>
          <a:bodyPr wrap="square" rtlCol="0">
            <a:spAutoFit/>
          </a:bodyPr>
          <a:lstStyle/>
          <a:p>
            <a:pPr algn="just"/>
            <a:r>
              <a:rPr lang="en-GB" dirty="0">
                <a:solidFill>
                  <a:schemeClr val="accent5">
                    <a:lumMod val="75000"/>
                  </a:schemeClr>
                </a:solidFill>
              </a:rPr>
              <a:t>2. Suppose two countries, Greece and Australia, produce wine and wheat using </a:t>
            </a:r>
            <a:r>
              <a:rPr lang="en-GB" dirty="0" err="1">
                <a:solidFill>
                  <a:schemeClr val="accent5">
                    <a:lumMod val="75000"/>
                  </a:schemeClr>
                </a:solidFill>
              </a:rPr>
              <a:t>labor</a:t>
            </a:r>
            <a:r>
              <a:rPr lang="en-GB" dirty="0">
                <a:solidFill>
                  <a:schemeClr val="accent5">
                    <a:lumMod val="75000"/>
                  </a:schemeClr>
                </a:solidFill>
              </a:rPr>
              <a:t> and capital as factors of production. Suppose Greece is capital-abundant and wheat production is </a:t>
            </a:r>
            <a:r>
              <a:rPr lang="en-GB" dirty="0" err="1">
                <a:solidFill>
                  <a:schemeClr val="accent5">
                    <a:lumMod val="75000"/>
                  </a:schemeClr>
                </a:solidFill>
              </a:rPr>
              <a:t>labor-intensive</a:t>
            </a:r>
            <a:r>
              <a:rPr lang="en-GB" dirty="0">
                <a:solidFill>
                  <a:schemeClr val="accent5">
                    <a:lumMod val="75000"/>
                  </a:schemeClr>
                </a:solidFill>
              </a:rPr>
              <a:t>. For each of the following, indicate whether there is an increase, decrease, no change, or unable to determine, as the two countries shift from autarky to free trade:</a:t>
            </a:r>
          </a:p>
          <a:p>
            <a:endParaRPr lang="en-US" dirty="0">
              <a:solidFill>
                <a:schemeClr val="accent1"/>
              </a:solidFill>
            </a:endParaRPr>
          </a:p>
        </p:txBody>
      </p:sp>
      <p:graphicFrame>
        <p:nvGraphicFramePr>
          <p:cNvPr id="6" name="Table 5">
            <a:extLst>
              <a:ext uri="{FF2B5EF4-FFF2-40B4-BE49-F238E27FC236}">
                <a16:creationId xmlns:a16="http://schemas.microsoft.com/office/drawing/2014/main" id="{A0960C6B-D9A3-524E-A243-B8AFCCB5B52B}"/>
              </a:ext>
            </a:extLst>
          </p:cNvPr>
          <p:cNvGraphicFramePr>
            <a:graphicFrameLocks noGrp="1"/>
          </p:cNvGraphicFramePr>
          <p:nvPr>
            <p:extLst>
              <p:ext uri="{D42A27DB-BD31-4B8C-83A1-F6EECF244321}">
                <p14:modId xmlns:p14="http://schemas.microsoft.com/office/powerpoint/2010/main" val="1397531076"/>
              </p:ext>
            </p:extLst>
          </p:nvPr>
        </p:nvGraphicFramePr>
        <p:xfrm>
          <a:off x="434439" y="2452536"/>
          <a:ext cx="10515600" cy="1341120"/>
        </p:xfrm>
        <a:graphic>
          <a:graphicData uri="http://schemas.openxmlformats.org/drawingml/2006/table">
            <a:tbl>
              <a:tblPr/>
              <a:tblGrid>
                <a:gridCol w="3128158">
                  <a:extLst>
                    <a:ext uri="{9D8B030D-6E8A-4147-A177-3AD203B41FA5}">
                      <a16:colId xmlns:a16="http://schemas.microsoft.com/office/drawing/2014/main" val="1878734245"/>
                    </a:ext>
                  </a:extLst>
                </a:gridCol>
                <a:gridCol w="3669476">
                  <a:extLst>
                    <a:ext uri="{9D8B030D-6E8A-4147-A177-3AD203B41FA5}">
                      <a16:colId xmlns:a16="http://schemas.microsoft.com/office/drawing/2014/main" val="3935898106"/>
                    </a:ext>
                  </a:extLst>
                </a:gridCol>
                <a:gridCol w="3717966">
                  <a:extLst>
                    <a:ext uri="{9D8B030D-6E8A-4147-A177-3AD203B41FA5}">
                      <a16:colId xmlns:a16="http://schemas.microsoft.com/office/drawing/2014/main" val="187760657"/>
                    </a:ext>
                  </a:extLst>
                </a:gridCol>
              </a:tblGrid>
              <a:tr h="0">
                <a:tc>
                  <a:txBody>
                    <a:bodyPr/>
                    <a:lstStyle/>
                    <a:p>
                      <a:pPr algn="ctr"/>
                      <a:endParaRPr lang="en-PT"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GB" sz="1600" b="1" dirty="0">
                          <a:solidFill>
                            <a:schemeClr val="accent5">
                              <a:lumMod val="75000"/>
                            </a:schemeClr>
                          </a:solidFill>
                          <a:effectLst/>
                          <a:latin typeface="Calibri" panose="020F0502020204030204" pitchFamily="34" charset="0"/>
                        </a:rPr>
                        <a:t>Greece </a:t>
                      </a:r>
                      <a:endParaRPr lang="en-GB" sz="1600" b="1"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GB" sz="1600" b="1" dirty="0">
                          <a:solidFill>
                            <a:schemeClr val="accent5">
                              <a:lumMod val="75000"/>
                            </a:schemeClr>
                          </a:solidFill>
                          <a:effectLst/>
                          <a:latin typeface="Calibri" panose="020F0502020204030204" pitchFamily="34" charset="0"/>
                        </a:rPr>
                        <a:t>Australia </a:t>
                      </a:r>
                      <a:endParaRPr lang="en-GB" sz="1600" b="1"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222098"/>
                  </a:ext>
                </a:extLst>
              </a:tr>
              <a:tr h="0">
                <a:tc>
                  <a:txBody>
                    <a:bodyPr/>
                    <a:lstStyle/>
                    <a:p>
                      <a:pPr algn="l"/>
                      <a:r>
                        <a:rPr lang="en-GB" sz="1600" dirty="0">
                          <a:solidFill>
                            <a:schemeClr val="accent5">
                              <a:lumMod val="75000"/>
                            </a:schemeClr>
                          </a:solidFill>
                          <a:effectLst/>
                          <a:latin typeface="Calibri" panose="020F0502020204030204" pitchFamily="34" charset="0"/>
                        </a:rPr>
                        <a:t>Relative price of wine </a:t>
                      </a:r>
                      <a:endParaRPr lang="en-GB"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PT" sz="1600" dirty="0">
                          <a:solidFill>
                            <a:schemeClr val="tx1"/>
                          </a:solidFill>
                          <a:effectLst/>
                        </a:rPr>
                        <a:t>Increase</a:t>
                      </a: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PT" sz="1600" dirty="0">
                          <a:solidFill>
                            <a:schemeClr val="tx1"/>
                          </a:solidFill>
                          <a:effectLst/>
                        </a:rPr>
                        <a:t>Decrease</a:t>
                      </a: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840523"/>
                  </a:ext>
                </a:extLst>
              </a:tr>
              <a:tr h="0">
                <a:tc>
                  <a:txBody>
                    <a:bodyPr/>
                    <a:lstStyle/>
                    <a:p>
                      <a:pPr algn="l"/>
                      <a:r>
                        <a:rPr lang="en-GB" sz="1600">
                          <a:solidFill>
                            <a:schemeClr val="accent5">
                              <a:lumMod val="75000"/>
                            </a:schemeClr>
                          </a:solidFill>
                          <a:effectLst/>
                          <a:latin typeface="Calibri" panose="020F0502020204030204" pitchFamily="34" charset="0"/>
                        </a:rPr>
                        <a:t>Quantity of wine production </a:t>
                      </a:r>
                      <a:endParaRPr lang="en-GB" sz="160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PT" sz="1600" dirty="0">
                          <a:solidFill>
                            <a:schemeClr val="tx1"/>
                          </a:solidFill>
                          <a:effectLst/>
                        </a:rPr>
                        <a:t>Increase</a:t>
                      </a: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PT" sz="1600" dirty="0">
                          <a:solidFill>
                            <a:schemeClr val="tx1"/>
                          </a:solidFill>
                          <a:effectLst/>
                        </a:rPr>
                        <a:t>Decrease</a:t>
                      </a: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062306"/>
                  </a:ext>
                </a:extLst>
              </a:tr>
              <a:tr h="0">
                <a:tc>
                  <a:txBody>
                    <a:bodyPr/>
                    <a:lstStyle/>
                    <a:p>
                      <a:pPr algn="l"/>
                      <a:r>
                        <a:rPr lang="en-GB" sz="1600" dirty="0">
                          <a:solidFill>
                            <a:schemeClr val="accent5">
                              <a:lumMod val="75000"/>
                            </a:schemeClr>
                          </a:solidFill>
                          <a:effectLst/>
                          <a:latin typeface="Calibri" panose="020F0502020204030204" pitchFamily="34" charset="0"/>
                        </a:rPr>
                        <a:t>Quantity of wheat production </a:t>
                      </a:r>
                      <a:endParaRPr lang="en-GB" sz="1600" dirty="0">
                        <a:solidFill>
                          <a:schemeClr val="accent5">
                            <a:lumMod val="75000"/>
                          </a:schemeClr>
                        </a:solidFill>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PT" sz="1600" dirty="0">
                          <a:solidFill>
                            <a:schemeClr val="tx1"/>
                          </a:solidFill>
                          <a:effectLst/>
                        </a:rPr>
                        <a:t>Decrease</a:t>
                      </a: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pPr algn="ctr"/>
                      <a:r>
                        <a:rPr lang="en-PT" sz="1600" dirty="0">
                          <a:solidFill>
                            <a:schemeClr val="tx1"/>
                          </a:solidFill>
                          <a:effectLst/>
                        </a:rPr>
                        <a:t>Increase</a:t>
                      </a: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519206"/>
                  </a:ext>
                </a:extLst>
              </a:tr>
            </a:tbl>
          </a:graphicData>
        </a:graphic>
      </p:graphicFrame>
      <p:pic>
        <p:nvPicPr>
          <p:cNvPr id="1039" name="Picture 15" descr="page1image383552">
            <a:extLst>
              <a:ext uri="{FF2B5EF4-FFF2-40B4-BE49-F238E27FC236}">
                <a16:creationId xmlns:a16="http://schemas.microsoft.com/office/drawing/2014/main" id="{5283C6C2-86D7-FC45-825D-31226A8053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4688"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page1image380096">
            <a:extLst>
              <a:ext uri="{FF2B5EF4-FFF2-40B4-BE49-F238E27FC236}">
                <a16:creationId xmlns:a16="http://schemas.microsoft.com/office/drawing/2014/main" id="{2A37D0FA-1956-1B49-B464-9D4AFA45A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882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page1image32064832">
            <a:extLst>
              <a:ext uri="{FF2B5EF4-FFF2-40B4-BE49-F238E27FC236}">
                <a16:creationId xmlns:a16="http://schemas.microsoft.com/office/drawing/2014/main" id="{013A57FD-D121-8845-BF69-49BD9956D8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3600"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page1image383744">
            <a:extLst>
              <a:ext uri="{FF2B5EF4-FFF2-40B4-BE49-F238E27FC236}">
                <a16:creationId xmlns:a16="http://schemas.microsoft.com/office/drawing/2014/main" id="{81A32163-020D-1247-8F9A-FB8F581DB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37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page1image392000">
            <a:extLst>
              <a:ext uri="{FF2B5EF4-FFF2-40B4-BE49-F238E27FC236}">
                <a16:creationId xmlns:a16="http://schemas.microsoft.com/office/drawing/2014/main" id="{9DE9482C-14C9-FA46-B41C-2D7C43F766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3150"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248256">
            <a:extLst>
              <a:ext uri="{FF2B5EF4-FFF2-40B4-BE49-F238E27FC236}">
                <a16:creationId xmlns:a16="http://schemas.microsoft.com/office/drawing/2014/main" id="{98BFB4B1-FF30-4348-B4B1-C3D16035DE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792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249792">
            <a:extLst>
              <a:ext uri="{FF2B5EF4-FFF2-40B4-BE49-F238E27FC236}">
                <a16:creationId xmlns:a16="http://schemas.microsoft.com/office/drawing/2014/main" id="{F42E5557-5D8A-3F46-B41B-77876462D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2700"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age1image250176">
            <a:extLst>
              <a:ext uri="{FF2B5EF4-FFF2-40B4-BE49-F238E27FC236}">
                <a16:creationId xmlns:a16="http://schemas.microsoft.com/office/drawing/2014/main" id="{A6C99EEA-2F58-5B4A-AFCD-34A02BA8D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7475" y="38576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page1image251520">
            <a:extLst>
              <a:ext uri="{FF2B5EF4-FFF2-40B4-BE49-F238E27FC236}">
                <a16:creationId xmlns:a16="http://schemas.microsoft.com/office/drawing/2014/main" id="{98B7D3F9-19B2-EF46-AA77-6F3413EACD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250" y="3857625"/>
            <a:ext cx="127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95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HO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1329061" cy="2923877"/>
          </a:xfrm>
          <a:prstGeom prst="rect">
            <a:avLst/>
          </a:prstGeom>
          <a:noFill/>
        </p:spPr>
        <p:txBody>
          <a:bodyPr wrap="square" rtlCol="0">
            <a:spAutoFit/>
          </a:bodyPr>
          <a:lstStyle/>
          <a:p>
            <a:r>
              <a:rPr lang="en-GB" dirty="0">
                <a:solidFill>
                  <a:schemeClr val="accent5">
                    <a:lumMod val="75000"/>
                  </a:schemeClr>
                </a:solidFill>
              </a:rPr>
              <a:t>3. Belgium is relatively well endowed with skilled workers compared with China, which is relatively well endowed with unskilled workers. Assume that the production of pharmaceutical products intensively uses skilled workers and the production of toys intensively uses unskilled workers.</a:t>
            </a:r>
          </a:p>
          <a:p>
            <a:endParaRPr lang="en-GB" dirty="0">
              <a:solidFill>
                <a:schemeClr val="accent5">
                  <a:lumMod val="75000"/>
                </a:schemeClr>
              </a:solidFill>
            </a:endParaRPr>
          </a:p>
          <a:p>
            <a:r>
              <a:rPr lang="en-GB" dirty="0">
                <a:solidFill>
                  <a:schemeClr val="accent5">
                    <a:lumMod val="75000"/>
                  </a:schemeClr>
                </a:solidFill>
              </a:rPr>
              <a:t>a)  Which country would you expect to have a higher relative wage in skilled </a:t>
            </a:r>
            <a:r>
              <a:rPr lang="en-GB" dirty="0" err="1">
                <a:solidFill>
                  <a:schemeClr val="accent5">
                    <a:lumMod val="75000"/>
                  </a:schemeClr>
                </a:solidFill>
              </a:rPr>
              <a:t>labor</a:t>
            </a:r>
            <a:r>
              <a:rPr lang="en-GB" dirty="0">
                <a:solidFill>
                  <a:schemeClr val="accent5">
                    <a:lumMod val="75000"/>
                  </a:schemeClr>
                </a:solidFill>
              </a:rPr>
              <a:t> with no trade? </a:t>
            </a:r>
            <a:endParaRPr lang="en-GB" sz="2400"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b)  Which country has the higher relative price of pharmaceutical products prior to trading? </a:t>
            </a:r>
            <a:endParaRPr lang="en-GB" sz="2400"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c)  Under free trade, which country experiences an increase in the relative wage of skilled workers? Explain. </a:t>
            </a:r>
            <a:endParaRPr lang="en-GB" sz="2400" dirty="0">
              <a:solidFill>
                <a:schemeClr val="accent5">
                  <a:lumMod val="75000"/>
                </a:schemeClr>
              </a:solidFill>
            </a:endParaRPr>
          </a:p>
          <a:p>
            <a:endParaRPr lang="en-US" sz="2200" dirty="0">
              <a:solidFill>
                <a:schemeClr val="accent1"/>
              </a:solidFill>
            </a:endParaRPr>
          </a:p>
        </p:txBody>
      </p:sp>
    </p:spTree>
    <p:extLst>
      <p:ext uri="{BB962C8B-B14F-4D97-AF65-F5344CB8AC3E}">
        <p14:creationId xmlns:p14="http://schemas.microsoft.com/office/powerpoint/2010/main" val="352095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HO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1329061" cy="5355312"/>
          </a:xfrm>
          <a:prstGeom prst="rect">
            <a:avLst/>
          </a:prstGeom>
          <a:noFill/>
        </p:spPr>
        <p:txBody>
          <a:bodyPr wrap="square" rtlCol="0">
            <a:spAutoFit/>
          </a:bodyPr>
          <a:lstStyle/>
          <a:p>
            <a:r>
              <a:rPr lang="en-GB" dirty="0">
                <a:solidFill>
                  <a:schemeClr val="accent5">
                    <a:lumMod val="75000"/>
                  </a:schemeClr>
                </a:solidFill>
              </a:rPr>
              <a:t>3. Belgium is relatively well endowed with skilled workers compared with China, which is relatively well endowed with unskilled workers. Assume that the production of pharmaceutical products intensively uses skilled workers and the production of toys intensively uses unskilled workers.</a:t>
            </a:r>
          </a:p>
          <a:p>
            <a:endParaRPr lang="en-GB" dirty="0">
              <a:solidFill>
                <a:schemeClr val="accent5">
                  <a:lumMod val="75000"/>
                </a:schemeClr>
              </a:solidFill>
            </a:endParaRPr>
          </a:p>
          <a:p>
            <a:r>
              <a:rPr lang="en-GB" dirty="0">
                <a:solidFill>
                  <a:schemeClr val="accent5">
                    <a:lumMod val="75000"/>
                  </a:schemeClr>
                </a:solidFill>
              </a:rPr>
              <a:t>a)  Which country would you expect to have a higher relative wage in skilled </a:t>
            </a:r>
            <a:r>
              <a:rPr lang="en-GB" dirty="0" err="1">
                <a:solidFill>
                  <a:schemeClr val="accent5">
                    <a:lumMod val="75000"/>
                  </a:schemeClr>
                </a:solidFill>
              </a:rPr>
              <a:t>labor</a:t>
            </a:r>
            <a:r>
              <a:rPr lang="en-GB" dirty="0">
                <a:solidFill>
                  <a:schemeClr val="accent5">
                    <a:lumMod val="75000"/>
                  </a:schemeClr>
                </a:solidFill>
              </a:rPr>
              <a:t> with no trade? </a:t>
            </a:r>
          </a:p>
          <a:p>
            <a:endParaRPr lang="en-GB" dirty="0"/>
          </a:p>
          <a:p>
            <a:r>
              <a:rPr lang="en-GB" dirty="0"/>
              <a:t>Belgium has a lower relative wage in skilled </a:t>
            </a:r>
            <a:r>
              <a:rPr lang="en-GB" dirty="0" err="1"/>
              <a:t>labor</a:t>
            </a:r>
            <a:r>
              <a:rPr lang="en-GB" dirty="0"/>
              <a:t>. This is because skilled workers are in relative great supply in Belgium and so their wages are relatively lower; vice versa for China: Skilled workers are in relatively low supply in China, so wages are relatively higher. </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b)  Which country has the higher relative price of pharmaceutical products prior to trading? </a:t>
            </a:r>
          </a:p>
          <a:p>
            <a:endParaRPr lang="en-GB" dirty="0"/>
          </a:p>
          <a:p>
            <a:r>
              <a:rPr lang="en-GB" dirty="0"/>
              <a:t>Goods whose manufacture intensively uses skilled workers (pharmaceuticals) will be relatively less expensive in Belgium.</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c)  Under free trade, which country experiences an increase in the relative wage of skilled workers? Explain. </a:t>
            </a:r>
            <a:endParaRPr lang="en-US" sz="2200" dirty="0">
              <a:solidFill>
                <a:schemeClr val="accent1"/>
              </a:solidFill>
            </a:endParaRPr>
          </a:p>
          <a:p>
            <a:endParaRPr lang="en-GB" dirty="0"/>
          </a:p>
          <a:p>
            <a:r>
              <a:rPr lang="en-GB" dirty="0"/>
              <a:t>Belgium experiences an increase in the relative wage of skilled workers because the world relative price of pharmaceuticals is higher than its no-trade relative price. </a:t>
            </a:r>
            <a:endParaRPr lang="en-GB" sz="2400" dirty="0"/>
          </a:p>
        </p:txBody>
      </p:sp>
    </p:spTree>
    <p:extLst>
      <p:ext uri="{BB962C8B-B14F-4D97-AF65-F5344CB8AC3E}">
        <p14:creationId xmlns:p14="http://schemas.microsoft.com/office/powerpoint/2010/main" val="384972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HO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1329061" cy="1815882"/>
          </a:xfrm>
          <a:prstGeom prst="rect">
            <a:avLst/>
          </a:prstGeom>
          <a:noFill/>
        </p:spPr>
        <p:txBody>
          <a:bodyPr wrap="square" rtlCol="0">
            <a:spAutoFit/>
          </a:bodyPr>
          <a:lstStyle/>
          <a:p>
            <a:r>
              <a:rPr lang="en-GB" dirty="0">
                <a:solidFill>
                  <a:schemeClr val="accent5">
                    <a:lumMod val="75000"/>
                  </a:schemeClr>
                </a:solidFill>
              </a:rPr>
              <a:t>4. Compare the basis for trade between the Ricardian model and the </a:t>
            </a:r>
            <a:r>
              <a:rPr lang="en-GB" dirty="0" err="1">
                <a:solidFill>
                  <a:schemeClr val="accent5">
                    <a:lumMod val="75000"/>
                  </a:schemeClr>
                </a:solidFill>
              </a:rPr>
              <a:t>Hecksher</a:t>
            </a:r>
            <a:r>
              <a:rPr lang="en-GB" dirty="0">
                <a:solidFill>
                  <a:schemeClr val="accent5">
                    <a:lumMod val="75000"/>
                  </a:schemeClr>
                </a:solidFill>
              </a:rPr>
              <a:t>-Ohlin model</a:t>
            </a:r>
          </a:p>
          <a:p>
            <a:endParaRPr lang="en-GB" dirty="0">
              <a:solidFill>
                <a:schemeClr val="accent5">
                  <a:lumMod val="75000"/>
                </a:schemeClr>
              </a:solidFill>
            </a:endParaRPr>
          </a:p>
          <a:p>
            <a:r>
              <a:rPr lang="en-GB" dirty="0">
                <a:solidFill>
                  <a:schemeClr val="accent5">
                    <a:lumMod val="75000"/>
                  </a:schemeClr>
                </a:solidFill>
              </a:rPr>
              <a:t>a) List the main assumptions of each model </a:t>
            </a:r>
          </a:p>
          <a:p>
            <a:endParaRPr lang="en-GB" dirty="0">
              <a:solidFill>
                <a:schemeClr val="accent5">
                  <a:lumMod val="75000"/>
                </a:schemeClr>
              </a:solidFill>
            </a:endParaRPr>
          </a:p>
          <a:p>
            <a:r>
              <a:rPr lang="en-GB" dirty="0">
                <a:solidFill>
                  <a:schemeClr val="accent5">
                    <a:lumMod val="75000"/>
                  </a:schemeClr>
                </a:solidFill>
              </a:rPr>
              <a:t>b) How do assumptions lead to differences in the pattern of trade between countries in each of the models? </a:t>
            </a:r>
          </a:p>
          <a:p>
            <a:endParaRPr lang="en-US" sz="2200" dirty="0">
              <a:solidFill>
                <a:schemeClr val="accent1"/>
              </a:solidFill>
            </a:endParaRPr>
          </a:p>
        </p:txBody>
      </p:sp>
    </p:spTree>
    <p:extLst>
      <p:ext uri="{BB962C8B-B14F-4D97-AF65-F5344CB8AC3E}">
        <p14:creationId xmlns:p14="http://schemas.microsoft.com/office/powerpoint/2010/main" val="373605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HO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1329061" cy="5755422"/>
          </a:xfrm>
          <a:prstGeom prst="rect">
            <a:avLst/>
          </a:prstGeom>
          <a:noFill/>
        </p:spPr>
        <p:txBody>
          <a:bodyPr wrap="square" rtlCol="0">
            <a:spAutoFit/>
          </a:bodyPr>
          <a:lstStyle/>
          <a:p>
            <a:r>
              <a:rPr lang="en-GB" dirty="0">
                <a:solidFill>
                  <a:schemeClr val="accent5">
                    <a:lumMod val="75000"/>
                  </a:schemeClr>
                </a:solidFill>
              </a:rPr>
              <a:t>4. Compare the basis for trade between the Ricardian model and the </a:t>
            </a:r>
            <a:r>
              <a:rPr lang="en-GB" dirty="0" err="1">
                <a:solidFill>
                  <a:schemeClr val="accent5">
                    <a:lumMod val="75000"/>
                  </a:schemeClr>
                </a:solidFill>
              </a:rPr>
              <a:t>Hecksher</a:t>
            </a:r>
            <a:r>
              <a:rPr lang="en-GB" dirty="0">
                <a:solidFill>
                  <a:schemeClr val="accent5">
                    <a:lumMod val="75000"/>
                  </a:schemeClr>
                </a:solidFill>
              </a:rPr>
              <a:t>-Ohlin model</a:t>
            </a:r>
          </a:p>
          <a:p>
            <a:endParaRPr lang="en-GB" dirty="0">
              <a:solidFill>
                <a:schemeClr val="accent5">
                  <a:lumMod val="75000"/>
                </a:schemeClr>
              </a:solidFill>
            </a:endParaRPr>
          </a:p>
          <a:p>
            <a:pPr marL="342900" indent="-342900">
              <a:buAutoNum type="alphaLcParenR"/>
            </a:pPr>
            <a:r>
              <a:rPr lang="en-GB" dirty="0">
                <a:solidFill>
                  <a:schemeClr val="accent5">
                    <a:lumMod val="75000"/>
                  </a:schemeClr>
                </a:solidFill>
              </a:rPr>
              <a:t>List the main assumptions of each model</a:t>
            </a:r>
          </a:p>
          <a:p>
            <a:pPr marL="342900" indent="-342900">
              <a:buAutoNum type="alphaLcParenR"/>
            </a:pPr>
            <a:endParaRPr lang="en-GB" dirty="0">
              <a:solidFill>
                <a:schemeClr val="accent5">
                  <a:lumMod val="75000"/>
                </a:schemeClr>
              </a:solidFill>
            </a:endParaRPr>
          </a:p>
          <a:p>
            <a:r>
              <a:rPr lang="en-GB" dirty="0"/>
              <a:t>In the Ricardian model, the marginal products of </a:t>
            </a:r>
            <a:r>
              <a:rPr lang="en-GB" dirty="0" err="1"/>
              <a:t>labor</a:t>
            </a:r>
            <a:r>
              <a:rPr lang="en-GB" dirty="0"/>
              <a:t> are constant because production does not include land or capital. In the Heckscher-Ohlin model, factors of production include </a:t>
            </a:r>
            <a:r>
              <a:rPr lang="en-GB" dirty="0" err="1"/>
              <a:t>labor</a:t>
            </a:r>
            <a:r>
              <a:rPr lang="en-GB" dirty="0"/>
              <a:t> and capital: Both factors are free to move between the two industries but not across countries. Moreover, technologies used in the production of the two goods are identical across the countries.</a:t>
            </a:r>
            <a:endParaRPr lang="en-GB" dirty="0">
              <a:solidFill>
                <a:schemeClr val="accent5">
                  <a:lumMod val="75000"/>
                </a:schemeClr>
              </a:solidFill>
            </a:endParaRPr>
          </a:p>
          <a:p>
            <a:endParaRPr lang="en-GB" dirty="0">
              <a:solidFill>
                <a:schemeClr val="accent5">
                  <a:lumMod val="75000"/>
                </a:schemeClr>
              </a:solidFill>
            </a:endParaRPr>
          </a:p>
          <a:p>
            <a:r>
              <a:rPr lang="en-GB" dirty="0">
                <a:solidFill>
                  <a:schemeClr val="accent5">
                    <a:lumMod val="75000"/>
                  </a:schemeClr>
                </a:solidFill>
              </a:rPr>
              <a:t>b) How do assumptions lead to differences in the pattern of trade between countries in each of the models? </a:t>
            </a:r>
          </a:p>
          <a:p>
            <a:endParaRPr lang="en-US" sz="2200" dirty="0">
              <a:solidFill>
                <a:schemeClr val="accent1"/>
              </a:solidFill>
            </a:endParaRPr>
          </a:p>
          <a:p>
            <a:r>
              <a:rPr lang="en-GB" dirty="0"/>
              <a:t>In the Ricardian model, comparative advantage determines the pattern of trade. More specifically, the basis of trade is determined by differences in technologies used to produce the two goods across the countries. The country with the relatively better technology, namely, lower opportunity cost and therefore the comparative advantage in the production of the particular good, will specialize and export that product. </a:t>
            </a:r>
          </a:p>
          <a:p>
            <a:endParaRPr lang="en-GB" dirty="0"/>
          </a:p>
          <a:p>
            <a:r>
              <a:rPr lang="en-GB" dirty="0"/>
              <a:t>By contrast, factor endowments determine the pattern of trade in the HO model because technologies are assumed to be identical across countries. In particular, a country will export the good that uses intensively the factor of which it has an abundance. </a:t>
            </a:r>
            <a:endParaRPr lang="en-GB" sz="2400" dirty="0"/>
          </a:p>
          <a:p>
            <a:endParaRPr lang="en-US" sz="2200" dirty="0">
              <a:solidFill>
                <a:schemeClr val="accent1"/>
              </a:solidFill>
            </a:endParaRPr>
          </a:p>
        </p:txBody>
      </p:sp>
    </p:spTree>
    <p:extLst>
      <p:ext uri="{BB962C8B-B14F-4D97-AF65-F5344CB8AC3E}">
        <p14:creationId xmlns:p14="http://schemas.microsoft.com/office/powerpoint/2010/main" val="50682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8E520D9-C90B-6C44-A951-41B13BFFBFF4}"/>
              </a:ext>
            </a:extLst>
          </p:cNvPr>
          <p:cNvSpPr>
            <a:spLocks noGrp="1"/>
          </p:cNvSpPr>
          <p:nvPr>
            <p:ph type="title"/>
          </p:nvPr>
        </p:nvSpPr>
        <p:spPr>
          <a:xfrm>
            <a:off x="160298" y="1"/>
            <a:ext cx="10515600" cy="1003610"/>
          </a:xfrm>
        </p:spPr>
        <p:txBody>
          <a:bodyPr>
            <a:normAutofit/>
          </a:bodyPr>
          <a:lstStyle/>
          <a:p>
            <a:pPr algn="ctr"/>
            <a:r>
              <a:rPr lang="en-US" dirty="0">
                <a:solidFill>
                  <a:schemeClr val="accent1">
                    <a:lumMod val="75000"/>
                  </a:schemeClr>
                </a:solidFill>
              </a:rPr>
              <a:t>Problem Set 3: </a:t>
            </a:r>
            <a:r>
              <a:rPr lang="en-GB" dirty="0">
                <a:solidFill>
                  <a:schemeClr val="accent1">
                    <a:lumMod val="75000"/>
                  </a:schemeClr>
                </a:solidFill>
              </a:rPr>
              <a:t>The HO Model </a:t>
            </a:r>
            <a:endParaRPr lang="en-US" dirty="0">
              <a:solidFill>
                <a:schemeClr val="accent1">
                  <a:lumMod val="75000"/>
                </a:schemeClr>
              </a:solidFill>
            </a:endParaRPr>
          </a:p>
        </p:txBody>
      </p:sp>
      <p:sp>
        <p:nvSpPr>
          <p:cNvPr id="4" name="TextBox 3">
            <a:extLst>
              <a:ext uri="{FF2B5EF4-FFF2-40B4-BE49-F238E27FC236}">
                <a16:creationId xmlns:a16="http://schemas.microsoft.com/office/drawing/2014/main" id="{36C015F3-D8C4-2047-87CD-48A24EDA2D16}"/>
              </a:ext>
            </a:extLst>
          </p:cNvPr>
          <p:cNvSpPr txBox="1"/>
          <p:nvPr/>
        </p:nvSpPr>
        <p:spPr>
          <a:xfrm>
            <a:off x="344383" y="1033158"/>
            <a:ext cx="11329061" cy="4031873"/>
          </a:xfrm>
          <a:prstGeom prst="rect">
            <a:avLst/>
          </a:prstGeom>
          <a:noFill/>
        </p:spPr>
        <p:txBody>
          <a:bodyPr wrap="square" rtlCol="0">
            <a:spAutoFit/>
          </a:bodyPr>
          <a:lstStyle/>
          <a:p>
            <a:r>
              <a:rPr lang="en-GB" dirty="0">
                <a:solidFill>
                  <a:schemeClr val="accent5">
                    <a:lumMod val="75000"/>
                  </a:schemeClr>
                </a:solidFill>
              </a:rPr>
              <a:t>5. Consider two countries, Vietnam and China, producing two goods, textile and televisions. Suppose that textile is relatively </a:t>
            </a:r>
            <a:r>
              <a:rPr lang="en-GB" dirty="0" err="1">
                <a:solidFill>
                  <a:schemeClr val="accent5">
                    <a:lumMod val="75000"/>
                  </a:schemeClr>
                </a:solidFill>
              </a:rPr>
              <a:t>labor</a:t>
            </a:r>
            <a:r>
              <a:rPr lang="en-GB" dirty="0">
                <a:solidFill>
                  <a:schemeClr val="accent5">
                    <a:lumMod val="75000"/>
                  </a:schemeClr>
                </a:solidFill>
              </a:rPr>
              <a:t> intensive. Vietnam has 20 units of capital and 16 units of </a:t>
            </a:r>
            <a:r>
              <a:rPr lang="en-GB" dirty="0" err="1">
                <a:solidFill>
                  <a:schemeClr val="accent5">
                    <a:lumMod val="75000"/>
                  </a:schemeClr>
                </a:solidFill>
              </a:rPr>
              <a:t>labor</a:t>
            </a:r>
            <a:r>
              <a:rPr lang="en-GB" dirty="0">
                <a:solidFill>
                  <a:schemeClr val="accent5">
                    <a:lumMod val="75000"/>
                  </a:schemeClr>
                </a:solidFill>
              </a:rPr>
              <a:t> and China has 300 units of capital and 150 units of </a:t>
            </a:r>
            <a:r>
              <a:rPr lang="en-GB" dirty="0" err="1">
                <a:solidFill>
                  <a:schemeClr val="accent5">
                    <a:lumMod val="75000"/>
                  </a:schemeClr>
                </a:solidFill>
              </a:rPr>
              <a:t>labor</a:t>
            </a:r>
            <a:r>
              <a:rPr lang="en-GB" dirty="0">
                <a:solidFill>
                  <a:schemeClr val="accent5">
                    <a:lumMod val="75000"/>
                  </a:schemeClr>
                </a:solidFill>
              </a:rPr>
              <a:t>.</a:t>
            </a:r>
          </a:p>
          <a:p>
            <a:endParaRPr lang="en-GB" dirty="0">
              <a:solidFill>
                <a:schemeClr val="accent5">
                  <a:lumMod val="75000"/>
                </a:schemeClr>
              </a:solidFill>
            </a:endParaRPr>
          </a:p>
          <a:p>
            <a:r>
              <a:rPr lang="en-GB" dirty="0">
                <a:solidFill>
                  <a:schemeClr val="accent5">
                    <a:lumMod val="75000"/>
                  </a:schemeClr>
                </a:solidFill>
              </a:rPr>
              <a:t>a) Which country is relatively capital-abundant? Explain </a:t>
            </a:r>
          </a:p>
          <a:p>
            <a:endParaRPr lang="en-GB" dirty="0">
              <a:solidFill>
                <a:schemeClr val="accent5">
                  <a:lumMod val="75000"/>
                </a:schemeClr>
              </a:solidFill>
            </a:endParaRPr>
          </a:p>
          <a:p>
            <a:r>
              <a:rPr lang="en-GB" dirty="0">
                <a:solidFill>
                  <a:schemeClr val="accent5">
                    <a:lumMod val="75000"/>
                  </a:schemeClr>
                </a:solidFill>
              </a:rPr>
              <a:t>b) Which country will export textiles? Explain </a:t>
            </a:r>
          </a:p>
          <a:p>
            <a:endParaRPr lang="en-GB" dirty="0">
              <a:solidFill>
                <a:schemeClr val="accent5">
                  <a:lumMod val="75000"/>
                </a:schemeClr>
              </a:solidFill>
            </a:endParaRPr>
          </a:p>
          <a:p>
            <a:r>
              <a:rPr lang="en-GB" dirty="0">
                <a:solidFill>
                  <a:schemeClr val="accent5">
                    <a:lumMod val="75000"/>
                  </a:schemeClr>
                </a:solidFill>
              </a:rPr>
              <a:t>c) In Vietnam the production of which good decreases under trade? In China? </a:t>
            </a:r>
          </a:p>
          <a:p>
            <a:endParaRPr lang="en-GB" dirty="0">
              <a:solidFill>
                <a:schemeClr val="accent5">
                  <a:lumMod val="75000"/>
                </a:schemeClr>
              </a:solidFill>
            </a:endParaRPr>
          </a:p>
          <a:p>
            <a:r>
              <a:rPr lang="en-GB" dirty="0">
                <a:solidFill>
                  <a:schemeClr val="accent5">
                    <a:lumMod val="75000"/>
                  </a:schemeClr>
                </a:solidFill>
              </a:rPr>
              <a:t>d) In China, is the relative price of televisions higher under free trade or no trade? Explain </a:t>
            </a:r>
          </a:p>
          <a:p>
            <a:endParaRPr lang="en-GB" dirty="0">
              <a:solidFill>
                <a:schemeClr val="accent5">
                  <a:lumMod val="75000"/>
                </a:schemeClr>
              </a:solidFill>
            </a:endParaRPr>
          </a:p>
          <a:p>
            <a:r>
              <a:rPr lang="en-GB" dirty="0">
                <a:solidFill>
                  <a:schemeClr val="accent5">
                    <a:lumMod val="75000"/>
                  </a:schemeClr>
                </a:solidFill>
              </a:rPr>
              <a:t>e) Which group benefits from trade in China? In Vietnam? </a:t>
            </a:r>
          </a:p>
          <a:p>
            <a:endParaRPr lang="en-US" sz="2200" dirty="0">
              <a:solidFill>
                <a:schemeClr val="accent1"/>
              </a:solidFill>
            </a:endParaRPr>
          </a:p>
        </p:txBody>
      </p:sp>
    </p:spTree>
    <p:extLst>
      <p:ext uri="{BB962C8B-B14F-4D97-AF65-F5344CB8AC3E}">
        <p14:creationId xmlns:p14="http://schemas.microsoft.com/office/powerpoint/2010/main" val="2219424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1481</Words>
  <Application>Microsoft Office PowerPoint</Application>
  <PresentationFormat>Widescreen</PresentationFormat>
  <Paragraphs>111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Problem Set 3: The Hecksher-Ohlin Model </vt:lpstr>
      <vt:lpstr>Problem Set 3: The Hecksher-Ohlin Model </vt:lpstr>
      <vt:lpstr>Problem Set 3: The HO model</vt:lpstr>
      <vt:lpstr>Problem Set 3: The HO model</vt:lpstr>
      <vt:lpstr>Problem Set 3: The HO Model </vt:lpstr>
      <vt:lpstr>Problem Set 3: The HO Model </vt:lpstr>
      <vt:lpstr>Problem Set 3: The HO Model </vt:lpstr>
      <vt:lpstr>Problem Set 3: The HO Model </vt:lpstr>
      <vt:lpstr>Problem Set 3: The HO Model </vt:lpstr>
      <vt:lpstr>Problem Set 3: The HO Model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Paulo Bastos</dc:creator>
  <cp:lastModifiedBy>PAULO BASTOS</cp:lastModifiedBy>
  <cp:revision>398</cp:revision>
  <dcterms:created xsi:type="dcterms:W3CDTF">2019-09-10T12:47:28Z</dcterms:created>
  <dcterms:modified xsi:type="dcterms:W3CDTF">2020-10-20T09:07:20Z</dcterms:modified>
</cp:coreProperties>
</file>